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3" r:id="rId4"/>
    <p:sldId id="275" r:id="rId5"/>
    <p:sldId id="261" r:id="rId6"/>
    <p:sldId id="260" r:id="rId7"/>
    <p:sldId id="274" r:id="rId8"/>
    <p:sldId id="258" r:id="rId9"/>
    <p:sldId id="267" r:id="rId10"/>
    <p:sldId id="259" r:id="rId11"/>
    <p:sldId id="276" r:id="rId12"/>
    <p:sldId id="277" r:id="rId13"/>
    <p:sldId id="268" r:id="rId14"/>
    <p:sldId id="269" r:id="rId15"/>
    <p:sldId id="272" r:id="rId16"/>
    <p:sldId id="265" r:id="rId17"/>
  </p:sldIdLst>
  <p:sldSz cx="18288000" cy="10287000"/>
  <p:notesSz cx="6858000" cy="9144000"/>
  <p:embeddedFontLst>
    <p:embeddedFont>
      <p:font typeface="Aileron Heavy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22" autoAdjust="0"/>
  </p:normalViewPr>
  <p:slideViewPr>
    <p:cSldViewPr>
      <p:cViewPr varScale="1">
        <p:scale>
          <a:sx n="54" d="100"/>
          <a:sy n="54" d="100"/>
        </p:scale>
        <p:origin x="74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B595E-2874-4946-8382-3FA3A2254F3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F452B-CD2C-4B1E-B86B-D50F353B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F452B-CD2C-4B1E-B86B-D50F353B3C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6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574" y="0"/>
            <a:ext cx="6515366" cy="10287000"/>
          </a:xfrm>
          <a:prstGeom prst="rect">
            <a:avLst/>
          </a:prstGeom>
          <a:solidFill>
            <a:srgbClr val="F7F4FA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41498" y="1709109"/>
            <a:ext cx="3237711" cy="3237711"/>
            <a:chOff x="0" y="0"/>
            <a:chExt cx="14400530" cy="14400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4514457" y="1754964"/>
            <a:ext cx="3095939" cy="287922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010320" y="2481580"/>
            <a:ext cx="9594062" cy="5016561"/>
            <a:chOff x="0" y="47625"/>
            <a:chExt cx="12792083" cy="6688750"/>
          </a:xfrm>
        </p:grpSpPr>
        <p:sp>
          <p:nvSpPr>
            <p:cNvPr id="7" name="TextBox 7"/>
            <p:cNvSpPr txBox="1"/>
            <p:nvPr/>
          </p:nvSpPr>
          <p:spPr>
            <a:xfrm>
              <a:off x="0" y="47625"/>
              <a:ext cx="9781576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24"/>
                </a:lnSpc>
              </a:pPr>
              <a:endParaRPr lang="en-US" sz="11499" dirty="0">
                <a:solidFill>
                  <a:srgbClr val="F7F4FA"/>
                </a:solidFill>
                <a:latin typeface="Aileron Heavy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010507" y="4714453"/>
              <a:ext cx="9781576" cy="2021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rgbClr val="F7F4FA"/>
                  </a:solidFill>
                  <a:latin typeface="Roboto"/>
                </a:rPr>
                <a:t>LEAVE THE </a:t>
              </a:r>
            </a:p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rgbClr val="F7F4FA"/>
                  </a:solidFill>
                  <a:latin typeface="Roboto"/>
                </a:rPr>
                <a:t>GRADING</a:t>
              </a:r>
            </a:p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rgbClr val="F7F4FA"/>
                  </a:solidFill>
                  <a:latin typeface="Roboto"/>
                </a:rPr>
                <a:t>ON US!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295680" y="5510967"/>
            <a:ext cx="3095939" cy="287922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 rot="5400000">
            <a:off x="1028700" y="8082026"/>
            <a:ext cx="700140" cy="700140"/>
            <a:chOff x="1371600" y="6705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002191" y="1028700"/>
            <a:ext cx="257109" cy="376665"/>
          </a:xfrm>
          <a:prstGeom prst="rect">
            <a:avLst/>
          </a:prstGeom>
        </p:spPr>
      </p:pic>
      <p:grpSp>
        <p:nvGrpSpPr>
          <p:cNvPr id="18" name="Group 3">
            <a:extLst>
              <a:ext uri="{FF2B5EF4-FFF2-40B4-BE49-F238E27FC236}">
                <a16:creationId xmlns:a16="http://schemas.microsoft.com/office/drawing/2014/main" id="{1FAA7397-8529-406B-9D23-9190DE6C2E61}"/>
              </a:ext>
            </a:extLst>
          </p:cNvPr>
          <p:cNvGrpSpPr>
            <a:grpSpLocks noChangeAspect="1"/>
          </p:cNvGrpSpPr>
          <p:nvPr/>
        </p:nvGrpSpPr>
        <p:grpSpPr>
          <a:xfrm>
            <a:off x="4498232" y="5152785"/>
            <a:ext cx="1750168" cy="1750168"/>
            <a:chOff x="0" y="0"/>
            <a:chExt cx="14400530" cy="14400530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111428E-8EAC-435A-B739-68034D6BBDBF}"/>
                </a:ext>
              </a:extLst>
            </p:cNvPr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EFEF594C-C877-4C35-91E8-445DCDF457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18" b="40654"/>
          <a:stretch/>
        </p:blipFill>
        <p:spPr>
          <a:xfrm>
            <a:off x="7958454" y="2238113"/>
            <a:ext cx="7525528" cy="1627631"/>
          </a:xfrm>
          <a:prstGeom prst="rect">
            <a:avLst/>
          </a:prstGeom>
        </p:spPr>
      </p:pic>
      <p:pic>
        <p:nvPicPr>
          <p:cNvPr id="25" name="Picture 24" descr="A picture containing sushi, food, room&#10;&#10;Description automatically generated">
            <a:extLst>
              <a:ext uri="{FF2B5EF4-FFF2-40B4-BE49-F238E27FC236}">
                <a16:creationId xmlns:a16="http://schemas.microsoft.com/office/drawing/2014/main" id="{696DF6B9-E404-4C68-8154-16035CC35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417817"/>
            <a:ext cx="5524500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28700" y="8558160"/>
            <a:ext cx="700140" cy="700140"/>
            <a:chOff x="1371600" y="6705600"/>
            <a:chExt cx="10972800" cy="10972800"/>
          </a:xfrm>
        </p:grpSpPr>
        <p:sp>
          <p:nvSpPr>
            <p:cNvPr id="3" name="Freeform 3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02191" y="8881635"/>
            <a:ext cx="257109" cy="376665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 rot="-5400000">
            <a:off x="2544110" y="5378598"/>
            <a:ext cx="3503037" cy="3503037"/>
            <a:chOff x="0" y="0"/>
            <a:chExt cx="14400530" cy="144005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44110" y="1781411"/>
            <a:ext cx="3349648" cy="311517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6991468" y="5378598"/>
            <a:ext cx="3349648" cy="3115173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5400000">
            <a:off x="6914773" y="1393546"/>
            <a:ext cx="3503037" cy="3503037"/>
            <a:chOff x="0" y="0"/>
            <a:chExt cx="14400530" cy="144005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97254" y="1809479"/>
            <a:ext cx="3367105" cy="673421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976200" y="4021979"/>
            <a:ext cx="4943870" cy="2243042"/>
            <a:chOff x="0" y="0"/>
            <a:chExt cx="6591827" cy="29907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6591827" cy="2191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Android Application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05553"/>
              <a:ext cx="6591827" cy="585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7161C"/>
                  </a:solidFill>
                  <a:latin typeface="Roboto"/>
                </a:rPr>
                <a:t>Simple and Concise.</a:t>
              </a:r>
            </a:p>
          </p:txBody>
        </p:sp>
      </p:grp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23311-007A-408A-98FA-77BF340514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58" y="2355915"/>
            <a:ext cx="3025342" cy="53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706A18-0844-4C35-8C06-45065AF63062}"/>
              </a:ext>
            </a:extLst>
          </p:cNvPr>
          <p:cNvSpPr/>
          <p:nvPr/>
        </p:nvSpPr>
        <p:spPr>
          <a:xfrm>
            <a:off x="10818823" y="723900"/>
            <a:ext cx="1700279" cy="35052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02191" y="8881635"/>
            <a:ext cx="257109" cy="3766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651521" y="3585913"/>
            <a:ext cx="3349648" cy="311517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7469176" y="3585913"/>
            <a:ext cx="3349648" cy="311517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69A1280-B57C-43CC-90E5-FED7F8A2E8B7}"/>
              </a:ext>
            </a:extLst>
          </p:cNvPr>
          <p:cNvGrpSpPr/>
          <p:nvPr/>
        </p:nvGrpSpPr>
        <p:grpSpPr>
          <a:xfrm>
            <a:off x="595295" y="1776395"/>
            <a:ext cx="3367105" cy="6734210"/>
            <a:chOff x="595295" y="1776395"/>
            <a:chExt cx="3367105" cy="673421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95295" y="1776395"/>
              <a:ext cx="3367105" cy="6734210"/>
            </a:xfrm>
            <a:prstGeom prst="rect">
              <a:avLst/>
            </a:prstGeom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C623311-007A-408A-98FA-77BF34051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324100"/>
              <a:ext cx="3025342" cy="537838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7E0889-5E05-4FE5-8EC4-F4C723CAA9D9}"/>
              </a:ext>
            </a:extLst>
          </p:cNvPr>
          <p:cNvGrpSpPr/>
          <p:nvPr/>
        </p:nvGrpSpPr>
        <p:grpSpPr>
          <a:xfrm>
            <a:off x="5493024" y="1778207"/>
            <a:ext cx="3367105" cy="6734210"/>
            <a:chOff x="5493024" y="1778207"/>
            <a:chExt cx="3367105" cy="6734210"/>
          </a:xfrm>
        </p:grpSpPr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19166159-CB7D-4A70-9EFE-C4CC3881C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493024" y="1778207"/>
              <a:ext cx="3367105" cy="6734210"/>
            </a:xfrm>
            <a:prstGeom prst="rect">
              <a:avLst/>
            </a:prstGeom>
          </p:spPr>
        </p:pic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1B6EB7A-2FB0-449A-90E1-92AEE0157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458" y="2324100"/>
              <a:ext cx="3025342" cy="537838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3B3ED6-3608-4393-8A1F-23D5C3D428D2}"/>
              </a:ext>
            </a:extLst>
          </p:cNvPr>
          <p:cNvGrpSpPr/>
          <p:nvPr/>
        </p:nvGrpSpPr>
        <p:grpSpPr>
          <a:xfrm>
            <a:off x="10328136" y="1714500"/>
            <a:ext cx="3367105" cy="6734210"/>
            <a:chOff x="10328136" y="1714500"/>
            <a:chExt cx="3367105" cy="6734210"/>
          </a:xfrm>
        </p:grpSpPr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61B6F994-3AD2-470D-B5DD-7776F0535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328136" y="1714500"/>
              <a:ext cx="3367105" cy="6734210"/>
            </a:xfrm>
            <a:prstGeom prst="rect">
              <a:avLst/>
            </a:prstGeom>
          </p:spPr>
        </p:pic>
        <p:pic>
          <p:nvPicPr>
            <p:cNvPr id="21" name="Picture 2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D4CE9C8-FE94-4EF9-89D3-F5C2DA445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600" y="2279715"/>
              <a:ext cx="3025342" cy="5378385"/>
            </a:xfrm>
            <a:prstGeom prst="rect">
              <a:avLst/>
            </a:prstGeom>
          </p:spPr>
        </p:pic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DB7987F-E6DE-4BFE-909B-59888BAD53FD}"/>
              </a:ext>
            </a:extLst>
          </p:cNvPr>
          <p:cNvSpPr/>
          <p:nvPr/>
        </p:nvSpPr>
        <p:spPr>
          <a:xfrm>
            <a:off x="14020801" y="4998755"/>
            <a:ext cx="1371598" cy="35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96F1188-B053-4E72-B407-505C0F81A88A}"/>
              </a:ext>
            </a:extLst>
          </p:cNvPr>
          <p:cNvSpPr/>
          <p:nvPr/>
        </p:nvSpPr>
        <p:spPr>
          <a:xfrm>
            <a:off x="14020800" y="3719263"/>
            <a:ext cx="1371599" cy="35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13357B7E-076C-4A2A-A4E6-15D963C77E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81" y="3791980"/>
            <a:ext cx="1568819" cy="15688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18D170A-E5FD-4CE1-8CBF-5E2DB9019771}"/>
              </a:ext>
            </a:extLst>
          </p:cNvPr>
          <p:cNvSpPr txBox="1"/>
          <p:nvPr/>
        </p:nvSpPr>
        <p:spPr>
          <a:xfrm>
            <a:off x="10971224" y="1062561"/>
            <a:ext cx="15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ID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3234A-5E66-4B89-97DE-25D88EA7ED36}"/>
              </a:ext>
            </a:extLst>
          </p:cNvPr>
          <p:cNvSpPr/>
          <p:nvPr/>
        </p:nvSpPr>
        <p:spPr>
          <a:xfrm>
            <a:off x="10818824" y="2857499"/>
            <a:ext cx="1677976" cy="16542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02191" y="8881635"/>
            <a:ext cx="257109" cy="3766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151908" y="1892549"/>
            <a:ext cx="3349648" cy="31151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23E16D-517C-43DE-A75F-03E59F604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42" y="455477"/>
            <a:ext cx="8610518" cy="29503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64B449-8370-4188-AAFB-E910015FBF40}"/>
              </a:ext>
            </a:extLst>
          </p:cNvPr>
          <p:cNvGrpSpPr/>
          <p:nvPr/>
        </p:nvGrpSpPr>
        <p:grpSpPr>
          <a:xfrm>
            <a:off x="12115800" y="1104900"/>
            <a:ext cx="4187848" cy="8375696"/>
            <a:chOff x="13635086" y="1776394"/>
            <a:chExt cx="3367105" cy="673421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635086" y="1776394"/>
              <a:ext cx="3367105" cy="6734210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4BE4B54-D0CB-43F2-9BB4-C141DA160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2200" y="2309829"/>
              <a:ext cx="3051265" cy="5424471"/>
            </a:xfrm>
            <a:prstGeom prst="rect">
              <a:avLst/>
            </a:prstGeom>
          </p:spPr>
        </p:pic>
      </p:grpSp>
      <p:pic>
        <p:nvPicPr>
          <p:cNvPr id="23" name="Picture 12">
            <a:extLst>
              <a:ext uri="{FF2B5EF4-FFF2-40B4-BE49-F238E27FC236}">
                <a16:creationId xmlns:a16="http://schemas.microsoft.com/office/drawing/2014/main" id="{08B021BD-CE0C-4DBA-8343-AE77FD4A43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572308" y="445952"/>
            <a:ext cx="1116873" cy="1019400"/>
          </a:xfrm>
          <a:prstGeom prst="rect">
            <a:avLst/>
          </a:prstGeom>
        </p:spPr>
      </p:pic>
      <p:pic>
        <p:nvPicPr>
          <p:cNvPr id="25" name="Picture 24" descr="A picture containing seat, chair, drawing&#10;&#10;Description automatically generated">
            <a:extLst>
              <a:ext uri="{FF2B5EF4-FFF2-40B4-BE49-F238E27FC236}">
                <a16:creationId xmlns:a16="http://schemas.microsoft.com/office/drawing/2014/main" id="{B04300C9-3D88-4E67-9B58-F47F40551B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213229"/>
            <a:ext cx="1307467" cy="1332450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CF0945D4-B475-4090-BBB1-CD88D6A8B1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46" y="6213229"/>
            <a:ext cx="1335899" cy="1335899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C6EE681-B34A-4EF6-8164-02476C18C555}"/>
              </a:ext>
            </a:extLst>
          </p:cNvPr>
          <p:cNvSpPr/>
          <p:nvPr/>
        </p:nvSpPr>
        <p:spPr>
          <a:xfrm rot="1398798">
            <a:off x="977388" y="6005329"/>
            <a:ext cx="1371599" cy="35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038DBFD-0595-4A95-AF9D-D2AFC119211B}"/>
              </a:ext>
            </a:extLst>
          </p:cNvPr>
          <p:cNvSpPr/>
          <p:nvPr/>
        </p:nvSpPr>
        <p:spPr>
          <a:xfrm>
            <a:off x="10045658" y="6700734"/>
            <a:ext cx="1371599" cy="35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6D94BC7-F9BC-49A0-83D9-5C9FEBBF3571}"/>
              </a:ext>
            </a:extLst>
          </p:cNvPr>
          <p:cNvSpPr/>
          <p:nvPr/>
        </p:nvSpPr>
        <p:spPr>
          <a:xfrm rot="18606421">
            <a:off x="4145905" y="4613844"/>
            <a:ext cx="1371599" cy="35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10B6B28-BE28-41CE-B36E-F4CD65AFF795}"/>
              </a:ext>
            </a:extLst>
          </p:cNvPr>
          <p:cNvSpPr/>
          <p:nvPr/>
        </p:nvSpPr>
        <p:spPr>
          <a:xfrm>
            <a:off x="5332749" y="6700732"/>
            <a:ext cx="1371599" cy="357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8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97724" cy="10287000"/>
          </a:xfrm>
          <a:prstGeom prst="rect">
            <a:avLst/>
          </a:prstGeom>
          <a:solidFill>
            <a:srgbClr val="F7F4F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02191" y="8881635"/>
            <a:ext cx="257109" cy="37666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31260" y="716855"/>
            <a:ext cx="5771773" cy="1682970"/>
            <a:chOff x="0" y="0"/>
            <a:chExt cx="7540206" cy="224396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7540206" cy="1062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Business Model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71153"/>
              <a:ext cx="7540206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 lang="en-US" sz="2600" dirty="0">
                <a:solidFill>
                  <a:srgbClr val="17161C"/>
                </a:solidFill>
                <a:latin typeface="Roboto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6305173" y="6907444"/>
            <a:ext cx="1892551" cy="337955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263005" y="2399825"/>
            <a:ext cx="4611703" cy="5888249"/>
            <a:chOff x="0" y="-31696"/>
            <a:chExt cx="8214266" cy="78509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468231"/>
              <a:ext cx="7374129" cy="23510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/>
                <a:t>Integrated with partnered devices and included with the production costs.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endParaRPr lang="en-US" sz="2500" dirty="0">
                <a:latin typeface="Robot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9760" y="2718267"/>
              <a:ext cx="8184506" cy="235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/>
                <a:t>Subscription based plans with scan amount capped at a certain number.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endParaRPr lang="en-US" sz="2500" dirty="0">
                <a:latin typeface="Roboto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1696"/>
              <a:ext cx="8184506" cy="235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/>
                <a:t>Either the software application can have a one-time payment  for unlimited scans.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endParaRPr lang="en-US" sz="2500" dirty="0">
                <a:latin typeface="Roboto"/>
              </a:endParaRPr>
            </a:p>
          </p:txBody>
        </p:sp>
      </p:grpSp>
      <p:pic>
        <p:nvPicPr>
          <p:cNvPr id="15" name="Picture 16">
            <a:extLst>
              <a:ext uri="{FF2B5EF4-FFF2-40B4-BE49-F238E27FC236}">
                <a16:creationId xmlns:a16="http://schemas.microsoft.com/office/drawing/2014/main" id="{962D469D-6327-443C-960A-388CE76B14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61384" y="716855"/>
            <a:ext cx="1258938" cy="938481"/>
          </a:xfrm>
          <a:prstGeom prst="rect">
            <a:avLst/>
          </a:prstGeom>
        </p:spPr>
      </p:pic>
      <p:grpSp>
        <p:nvGrpSpPr>
          <p:cNvPr id="32" name="Group 3">
            <a:extLst>
              <a:ext uri="{FF2B5EF4-FFF2-40B4-BE49-F238E27FC236}">
                <a16:creationId xmlns:a16="http://schemas.microsoft.com/office/drawing/2014/main" id="{E57C7539-93B2-4D33-95E2-0BA96BF43706}"/>
              </a:ext>
            </a:extLst>
          </p:cNvPr>
          <p:cNvGrpSpPr/>
          <p:nvPr/>
        </p:nvGrpSpPr>
        <p:grpSpPr>
          <a:xfrm>
            <a:off x="838200" y="2441029"/>
            <a:ext cx="1173011" cy="1173011"/>
            <a:chOff x="0" y="0"/>
            <a:chExt cx="1564015" cy="1564015"/>
          </a:xfrm>
        </p:grpSpPr>
        <p:grpSp>
          <p:nvGrpSpPr>
            <p:cNvPr id="33" name="Group 4">
              <a:extLst>
                <a:ext uri="{FF2B5EF4-FFF2-40B4-BE49-F238E27FC236}">
                  <a16:creationId xmlns:a16="http://schemas.microsoft.com/office/drawing/2014/main" id="{4B5D92E0-13EB-4EAF-8DC2-E58C92F26A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9C8DDF00-9B50-45DD-9DA3-E82932E531F3}"/>
                  </a:ext>
                </a:extLst>
              </p:cNvPr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D9E67B79-485F-41EE-9F32-2FEEB3E36E39}"/>
                </a:ext>
              </a:extLst>
            </p:cNvPr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 dirty="0">
                  <a:solidFill>
                    <a:srgbClr val="F7F4FA"/>
                  </a:solidFill>
                  <a:latin typeface="Aileron Heavy"/>
                </a:rPr>
                <a:t>1</a:t>
              </a:r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id="{DC5A4F9B-3D6E-4B7C-BEB6-0171ED390562}"/>
              </a:ext>
            </a:extLst>
          </p:cNvPr>
          <p:cNvGrpSpPr/>
          <p:nvPr/>
        </p:nvGrpSpPr>
        <p:grpSpPr>
          <a:xfrm>
            <a:off x="839140" y="4514677"/>
            <a:ext cx="1173011" cy="1173011"/>
            <a:chOff x="0" y="0"/>
            <a:chExt cx="1564015" cy="1564015"/>
          </a:xfrm>
        </p:grpSpPr>
        <p:grpSp>
          <p:nvGrpSpPr>
            <p:cNvPr id="37" name="Group 8">
              <a:extLst>
                <a:ext uri="{FF2B5EF4-FFF2-40B4-BE49-F238E27FC236}">
                  <a16:creationId xmlns:a16="http://schemas.microsoft.com/office/drawing/2014/main" id="{6863F870-2533-4B2B-B0D8-F533F3CC35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8D20531B-FD40-4A34-AD38-B230501D9C9A}"/>
                  </a:ext>
                </a:extLst>
              </p:cNvPr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0AC4C423-0B65-4762-9D83-2C5931BE869A}"/>
                </a:ext>
              </a:extLst>
            </p:cNvPr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 dirty="0">
                  <a:solidFill>
                    <a:srgbClr val="F7F4FA"/>
                  </a:solidFill>
                  <a:latin typeface="Aileron Heavy"/>
                </a:rPr>
                <a:t>2</a:t>
              </a:r>
            </a:p>
          </p:txBody>
        </p:sp>
      </p:grpSp>
      <p:grpSp>
        <p:nvGrpSpPr>
          <p:cNvPr id="40" name="Group 11">
            <a:extLst>
              <a:ext uri="{FF2B5EF4-FFF2-40B4-BE49-F238E27FC236}">
                <a16:creationId xmlns:a16="http://schemas.microsoft.com/office/drawing/2014/main" id="{86389F5C-0C4B-4265-876D-98ED6C48E214}"/>
              </a:ext>
            </a:extLst>
          </p:cNvPr>
          <p:cNvGrpSpPr/>
          <p:nvPr/>
        </p:nvGrpSpPr>
        <p:grpSpPr>
          <a:xfrm>
            <a:off x="839140" y="6559358"/>
            <a:ext cx="1173011" cy="1173011"/>
            <a:chOff x="0" y="0"/>
            <a:chExt cx="1564015" cy="1564015"/>
          </a:xfrm>
        </p:grpSpPr>
        <p:grpSp>
          <p:nvGrpSpPr>
            <p:cNvPr id="41" name="Group 12">
              <a:extLst>
                <a:ext uri="{FF2B5EF4-FFF2-40B4-BE49-F238E27FC236}">
                  <a16:creationId xmlns:a16="http://schemas.microsoft.com/office/drawing/2014/main" id="{1D785351-E08C-4AAE-ADF1-E1BE2C2299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C16C7114-0B68-4956-A1F0-DFBC0DD6777A}"/>
                  </a:ext>
                </a:extLst>
              </p:cNvPr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42" name="TextBox 14">
              <a:extLst>
                <a:ext uri="{FF2B5EF4-FFF2-40B4-BE49-F238E27FC236}">
                  <a16:creationId xmlns:a16="http://schemas.microsoft.com/office/drawing/2014/main" id="{4EA7D8AD-24C5-43E0-AE47-F4C1EC33BE79}"/>
                </a:ext>
              </a:extLst>
            </p:cNvPr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 dirty="0">
                  <a:solidFill>
                    <a:srgbClr val="F7F4FA"/>
                  </a:solidFill>
                  <a:latin typeface="Aileron Heavy"/>
                </a:rPr>
                <a:t>3</a:t>
              </a:r>
            </a:p>
          </p:txBody>
        </p:sp>
      </p:grpSp>
      <p:pic>
        <p:nvPicPr>
          <p:cNvPr id="49" name="Picture 48" descr="A picture containing toy&#10;&#10;Description automatically generated">
            <a:extLst>
              <a:ext uri="{FF2B5EF4-FFF2-40B4-BE49-F238E27FC236}">
                <a16:creationId xmlns:a16="http://schemas.microsoft.com/office/drawing/2014/main" id="{A8D9AE46-1F6E-436C-B475-68BB73BCB9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168" y="2262922"/>
            <a:ext cx="50640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52883" y="0"/>
            <a:ext cx="9635117" cy="10287000"/>
          </a:xfrm>
          <a:prstGeom prst="rect">
            <a:avLst/>
          </a:prstGeom>
          <a:solidFill>
            <a:srgbClr val="F7F4FA"/>
          </a:solidFill>
        </p:spPr>
      </p:sp>
      <p:grpSp>
        <p:nvGrpSpPr>
          <p:cNvPr id="3" name="Group 3"/>
          <p:cNvGrpSpPr/>
          <p:nvPr/>
        </p:nvGrpSpPr>
        <p:grpSpPr>
          <a:xfrm>
            <a:off x="1329814" y="1657847"/>
            <a:ext cx="1173011" cy="1173011"/>
            <a:chOff x="0" y="0"/>
            <a:chExt cx="1564015" cy="1564015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F7F4FA"/>
                  </a:solidFill>
                  <a:latin typeface="Aileron Heavy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9814" y="3590612"/>
            <a:ext cx="1173011" cy="1173011"/>
            <a:chOff x="0" y="0"/>
            <a:chExt cx="1564015" cy="1564015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F7F4FA"/>
                  </a:solidFill>
                  <a:latin typeface="Aileron Heavy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9814" y="5523377"/>
            <a:ext cx="1173011" cy="1173011"/>
            <a:chOff x="0" y="0"/>
            <a:chExt cx="1564015" cy="1564015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F7F4FA"/>
                  </a:solidFill>
                  <a:latin typeface="Aileron Heavy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29814" y="7456141"/>
            <a:ext cx="1173011" cy="1173011"/>
            <a:chOff x="0" y="0"/>
            <a:chExt cx="1564015" cy="1564015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F7F4FA"/>
                  </a:solidFill>
                  <a:latin typeface="Aileron Heavy"/>
                </a:rPr>
                <a:t>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539239" y="1643571"/>
            <a:ext cx="3853107" cy="1201564"/>
            <a:chOff x="0" y="0"/>
            <a:chExt cx="5137476" cy="160208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5137476" cy="80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000">
                  <a:solidFill>
                    <a:srgbClr val="F7F4FA"/>
                  </a:solidFill>
                  <a:latin typeface="Aileron Heavy"/>
                </a:rPr>
                <a:t>Step 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47349"/>
              <a:ext cx="5137476" cy="55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7F4FA"/>
                  </a:solidFill>
                  <a:latin typeface="Roboto"/>
                </a:rPr>
                <a:t>Robust System Config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39239" y="3569191"/>
            <a:ext cx="3853107" cy="1216580"/>
            <a:chOff x="0" y="-9525"/>
            <a:chExt cx="5137476" cy="162210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5137476" cy="80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000">
                  <a:solidFill>
                    <a:srgbClr val="F7F4FA"/>
                  </a:solidFill>
                  <a:latin typeface="Aileron Heavy"/>
                </a:rPr>
                <a:t>Step 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56874"/>
              <a:ext cx="5137476" cy="555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7F4FA"/>
                  </a:solidFill>
                  <a:latin typeface="Roboto"/>
                </a:rPr>
                <a:t>Gather seed money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539239" y="5501956"/>
            <a:ext cx="3853107" cy="1216580"/>
            <a:chOff x="0" y="-9525"/>
            <a:chExt cx="5137476" cy="16221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5137476" cy="80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000">
                  <a:solidFill>
                    <a:srgbClr val="F7F4FA"/>
                  </a:solidFill>
                  <a:latin typeface="Aileron Heavy"/>
                </a:rPr>
                <a:t>Step 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56874"/>
              <a:ext cx="5137476" cy="555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7F4FA"/>
                  </a:solidFill>
                  <a:latin typeface="Roboto"/>
                </a:rPr>
                <a:t>Bulk Distribution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539239" y="7434721"/>
            <a:ext cx="3853107" cy="1216580"/>
            <a:chOff x="0" y="-9525"/>
            <a:chExt cx="5137476" cy="162210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9525"/>
              <a:ext cx="5137476" cy="80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000">
                  <a:solidFill>
                    <a:srgbClr val="F7F4FA"/>
                  </a:solidFill>
                  <a:latin typeface="Aileron Heavy"/>
                </a:rPr>
                <a:t>Step 4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56874"/>
              <a:ext cx="5137476" cy="555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7F4FA"/>
                  </a:solidFill>
                  <a:latin typeface="Roboto"/>
                </a:rPr>
                <a:t>Analysis and Enhancement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02191" y="1028700"/>
            <a:ext cx="257109" cy="376665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9881674" y="987985"/>
            <a:ext cx="5682528" cy="2144635"/>
            <a:chOff x="0" y="0"/>
            <a:chExt cx="7576704" cy="2859513"/>
          </a:xfrm>
        </p:grpSpPr>
        <p:sp>
          <p:nvSpPr>
            <p:cNvPr id="33" name="TextBox 33"/>
            <p:cNvSpPr txBox="1"/>
            <p:nvPr/>
          </p:nvSpPr>
          <p:spPr>
            <a:xfrm>
              <a:off x="0" y="0"/>
              <a:ext cx="7576704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17161C"/>
                  </a:solidFill>
                  <a:latin typeface="Aileron Heavy"/>
                </a:rPr>
                <a:t>Future Roadmap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671153"/>
              <a:ext cx="7576704" cy="118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7161C"/>
                  </a:solidFill>
                  <a:latin typeface="Roboto"/>
                </a:rPr>
                <a:t>Steps to be followed to scale this application and reach the needful.</a:t>
              </a:r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9396386" y="7650946"/>
            <a:ext cx="1892551" cy="337955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9773316" y="7459995"/>
            <a:ext cx="3095939" cy="2879223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3169350" y="7459995"/>
            <a:ext cx="3095939" cy="2879223"/>
          </a:xfrm>
          <a:prstGeom prst="rect">
            <a:avLst/>
          </a:prstGeom>
        </p:spPr>
      </p:pic>
      <p:grpSp>
        <p:nvGrpSpPr>
          <p:cNvPr id="37" name="Group 37"/>
          <p:cNvGrpSpPr>
            <a:grpSpLocks noChangeAspect="1"/>
          </p:cNvGrpSpPr>
          <p:nvPr/>
        </p:nvGrpSpPr>
        <p:grpSpPr>
          <a:xfrm rot="5400000">
            <a:off x="15697200" y="7084651"/>
            <a:ext cx="700140" cy="700140"/>
            <a:chOff x="1371600" y="6705600"/>
            <a:chExt cx="10972800" cy="10972800"/>
          </a:xfrm>
        </p:grpSpPr>
        <p:sp>
          <p:nvSpPr>
            <p:cNvPr id="38" name="Freeform 3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41" name="Picture 40" descr="A picture containing cake, birthday, black, table&#10;&#10;Description automatically generated">
            <a:extLst>
              <a:ext uri="{FF2B5EF4-FFF2-40B4-BE49-F238E27FC236}">
                <a16:creationId xmlns:a16="http://schemas.microsoft.com/office/drawing/2014/main" id="{111FCAE8-F42C-40B0-9D94-C1A654DC0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4755602"/>
            <a:ext cx="4448175" cy="2028825"/>
          </a:xfrm>
          <a:prstGeom prst="rect">
            <a:avLst/>
          </a:prstGeom>
        </p:spPr>
      </p:pic>
      <p:pic>
        <p:nvPicPr>
          <p:cNvPr id="43" name="Picture 21">
            <a:extLst>
              <a:ext uri="{FF2B5EF4-FFF2-40B4-BE49-F238E27FC236}">
                <a16:creationId xmlns:a16="http://schemas.microsoft.com/office/drawing/2014/main" id="{A555F674-89D3-41B5-93C6-2E9075FBA1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148322" y="2204299"/>
            <a:ext cx="1008609" cy="10086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1831"/>
            <a:ext cx="9443241" cy="122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17161C"/>
                </a:solidFill>
                <a:latin typeface="Aileron Heavy"/>
              </a:rPr>
              <a:t>The Team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5399603" y="5633302"/>
            <a:ext cx="3095939" cy="2879223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162889" y="8162456"/>
            <a:ext cx="700140" cy="700140"/>
            <a:chOff x="1371600" y="6705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16395449" y="0"/>
            <a:ext cx="1892551" cy="337955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5399603" y="2237268"/>
            <a:ext cx="3095939" cy="287922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8700" y="7737886"/>
            <a:ext cx="2698542" cy="1549279"/>
            <a:chOff x="0" y="0"/>
            <a:chExt cx="3598056" cy="206570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3598056" cy="1195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17161C"/>
                  </a:solidFill>
                  <a:latin typeface="Aileron Heavy"/>
                </a:rPr>
                <a:t>Shivendra</a:t>
              </a: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17161C"/>
                  </a:solidFill>
                  <a:latin typeface="Aileron Heavy"/>
                </a:rPr>
                <a:t>Rai	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506122"/>
              <a:ext cx="3598056" cy="55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7161C"/>
                  </a:solidFill>
                  <a:latin typeface="Roboto"/>
                </a:rPr>
                <a:t>App/ Web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047520" y="7737886"/>
            <a:ext cx="2698542" cy="1549279"/>
            <a:chOff x="0" y="0"/>
            <a:chExt cx="3598056" cy="206570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3598056" cy="1195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17161C"/>
                  </a:solidFill>
                  <a:latin typeface="Aileron Heavy"/>
                </a:rPr>
                <a:t>Shuvam</a:t>
              </a: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17161C"/>
                  </a:solidFill>
                  <a:latin typeface="Aileron Heavy"/>
                </a:rPr>
                <a:t>Das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06122"/>
              <a:ext cx="3598056" cy="55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7161C"/>
                  </a:solidFill>
                  <a:latin typeface="Roboto"/>
                </a:rPr>
                <a:t>Web/ Python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7737886"/>
            <a:ext cx="3095938" cy="1546373"/>
            <a:chOff x="0" y="0"/>
            <a:chExt cx="3598056" cy="206183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3598056" cy="1195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17161C"/>
                  </a:solidFill>
                  <a:latin typeface="Aileron Heavy"/>
                </a:rPr>
                <a:t>Kritanu</a:t>
              </a: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17161C"/>
                  </a:solidFill>
                  <a:latin typeface="Aileron Heavy"/>
                </a:rPr>
                <a:t>Singh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506123"/>
              <a:ext cx="3598056" cy="555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7161C"/>
                  </a:solidFill>
                  <a:latin typeface="Roboto"/>
                </a:rPr>
                <a:t>Python/ Design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4343E85-BC89-49F9-BCAE-25C24D200101}"/>
              </a:ext>
            </a:extLst>
          </p:cNvPr>
          <p:cNvSpPr txBox="1"/>
          <p:nvPr/>
        </p:nvSpPr>
        <p:spPr>
          <a:xfrm>
            <a:off x="12649200" y="1191280"/>
            <a:ext cx="2750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ileron Heavy" panose="020B0604020202020204" charset="0"/>
                <a:ea typeface="Roboto" panose="020B0604020202020204" charset="0"/>
              </a:rPr>
              <a:t>From Chennai</a:t>
            </a:r>
          </a:p>
        </p:txBody>
      </p:sp>
      <p:pic>
        <p:nvPicPr>
          <p:cNvPr id="24" name="Picture 30">
            <a:extLst>
              <a:ext uri="{FF2B5EF4-FFF2-40B4-BE49-F238E27FC236}">
                <a16:creationId xmlns:a16="http://schemas.microsoft.com/office/drawing/2014/main" id="{2363894F-D40B-4B85-B843-81E85A6E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525862">
            <a:off x="14963781" y="323446"/>
            <a:ext cx="1376769" cy="1376769"/>
          </a:xfrm>
          <a:prstGeom prst="rect">
            <a:avLst/>
          </a:prstGeom>
        </p:spPr>
      </p:pic>
      <p:pic>
        <p:nvPicPr>
          <p:cNvPr id="26" name="Picture 2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03B8233-21F8-4788-BF48-3E2C0B9DCB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5" y="4432046"/>
            <a:ext cx="2879224" cy="2879224"/>
          </a:xfrm>
          <a:prstGeom prst="ellipse">
            <a:avLst/>
          </a:prstGeom>
        </p:spPr>
      </p:pic>
      <p:pic>
        <p:nvPicPr>
          <p:cNvPr id="30" name="Picture 29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0ABC9851-F29E-44C1-A491-500F118B2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36" y="4427236"/>
            <a:ext cx="2879224" cy="2946706"/>
          </a:xfrm>
          <a:prstGeom prst="ellipse">
            <a:avLst/>
          </a:prstGeom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07B077B3-8B60-4C84-A7C0-3495DCE33A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3219311-77D4-46F4-9030-68775A3937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238"/>
          <a:stretch/>
        </p:blipFill>
        <p:spPr>
          <a:xfrm>
            <a:off x="4418686" y="4475253"/>
            <a:ext cx="3104932" cy="2879224"/>
          </a:xfrm>
          <a:prstGeom prst="ellipse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7F4F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6436541" y="5920649"/>
            <a:ext cx="3095939" cy="28792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9122992" y="5920649"/>
            <a:ext cx="3095939" cy="2879223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 rot="5400000">
            <a:off x="7634441" y="8558160"/>
            <a:ext cx="700140" cy="700140"/>
            <a:chOff x="1371600" y="6705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77552" y="2972876"/>
            <a:ext cx="1187797" cy="102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23398" y="1028700"/>
            <a:ext cx="1141951" cy="11419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1967951"/>
            <a:ext cx="1254479" cy="125447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7593029"/>
            <a:ext cx="4291307" cy="164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dirty="0">
                <a:solidFill>
                  <a:srgbClr val="F7F4FA"/>
                </a:solidFill>
                <a:latin typeface="Aileron Heavy"/>
              </a:rPr>
              <a:t>For having</a:t>
            </a:r>
          </a:p>
          <a:p>
            <a:pPr>
              <a:lnSpc>
                <a:spcPts val="6599"/>
              </a:lnSpc>
            </a:pPr>
            <a:r>
              <a:rPr lang="en-US" sz="5499" dirty="0">
                <a:solidFill>
                  <a:srgbClr val="F7F4FA"/>
                </a:solidFill>
                <a:latin typeface="Aileron Heavy"/>
              </a:rPr>
              <a:t>us here.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67993" y="1028700"/>
            <a:ext cx="4291307" cy="79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9"/>
              </a:lnSpc>
            </a:pPr>
            <a:r>
              <a:rPr lang="en-US" sz="5499" dirty="0">
                <a:solidFill>
                  <a:srgbClr val="17161C"/>
                </a:solidFill>
                <a:latin typeface="Aileron Heavy"/>
              </a:rPr>
              <a:t>Thank You!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031553" y="8091863"/>
            <a:ext cx="1166437" cy="116643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031553" y="6193667"/>
            <a:ext cx="1227747" cy="123222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97212" y="7312268"/>
            <a:ext cx="1413392" cy="113071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10800000">
            <a:off x="9144000" y="0"/>
            <a:ext cx="1892551" cy="3379556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 rot="5400000">
            <a:off x="10349075" y="5493527"/>
            <a:ext cx="700140" cy="700140"/>
            <a:chOff x="1371600" y="6705600"/>
            <a:chExt cx="10972800" cy="10972800"/>
          </a:xfrm>
        </p:grpSpPr>
        <p:sp>
          <p:nvSpPr>
            <p:cNvPr id="17" name="Freeform 17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14163361" y="1378770"/>
            <a:ext cx="3095939" cy="287922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10800000">
            <a:off x="16078110" y="1028700"/>
            <a:ext cx="700140" cy="700140"/>
            <a:chOff x="1371600" y="6705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14163361" y="4774804"/>
            <a:ext cx="3095939" cy="28792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65055" y="6907444"/>
            <a:ext cx="1892551" cy="337955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028700"/>
            <a:ext cx="10787045" cy="1881088"/>
            <a:chOff x="0" y="0"/>
            <a:chExt cx="14382726" cy="2508118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4382726" cy="1621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 dirty="0">
                  <a:solidFill>
                    <a:srgbClr val="17161C"/>
                  </a:solidFill>
                  <a:latin typeface="Aileron Heavy"/>
                </a:rPr>
                <a:t>Problem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29048"/>
              <a:ext cx="14382726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17161C"/>
                  </a:solidFill>
                  <a:latin typeface="Roboto"/>
                </a:rPr>
                <a:t>Which teacher wants to grade so many answer sheets?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177887"/>
            <a:ext cx="10801332" cy="5107118"/>
            <a:chOff x="0" y="0"/>
            <a:chExt cx="14401775" cy="680949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4382726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Problem 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49" y="1087049"/>
              <a:ext cx="14382726" cy="1149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US" sz="2800" dirty="0"/>
                <a:t>Underdeveloped educational societies do not have well </a:t>
              </a:r>
            </a:p>
            <a:p>
              <a:pPr lvl="0"/>
              <a:r>
                <a:rPr lang="en-US" sz="2800" dirty="0"/>
                <a:t>standardized assessment methods.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58423"/>
              <a:ext cx="14382726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Problem 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049" y="3655458"/>
              <a:ext cx="14382726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spcBef>
                  <a:spcPts val="1600"/>
                </a:spcBef>
              </a:pPr>
              <a:r>
                <a:rPr lang="en-US" sz="2800" dirty="0"/>
                <a:t>Exams take place no more than twice a year.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43691"/>
              <a:ext cx="14382726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Problem 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49" y="5607367"/>
              <a:ext cx="14382726" cy="1202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800" dirty="0"/>
                <a:t>Q</a:t>
              </a:r>
              <a:r>
                <a:rPr lang="en" sz="2800" dirty="0"/>
                <a:t>uality of education gets affected and students are 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" sz="2800" dirty="0"/>
                <a:t>not assessed on a regular basis.</a:t>
              </a:r>
              <a:endParaRPr lang="en-US" sz="2600" dirty="0">
                <a:solidFill>
                  <a:srgbClr val="17161C"/>
                </a:solidFill>
                <a:latin typeface="Roboto"/>
              </a:endParaRPr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A28AA4C-5715-4B59-ABB6-06A11710D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488190"/>
            <a:ext cx="5294545" cy="5294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14163361" y="1378770"/>
            <a:ext cx="3095939" cy="287922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10800000">
            <a:off x="16078110" y="1028700"/>
            <a:ext cx="700140" cy="700140"/>
            <a:chOff x="1371600" y="6705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14163361" y="4774804"/>
            <a:ext cx="3095939" cy="28792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65055" y="6907444"/>
            <a:ext cx="1892551" cy="337955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028700"/>
            <a:ext cx="10787045" cy="1881088"/>
            <a:chOff x="0" y="0"/>
            <a:chExt cx="14382726" cy="2508118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4382726" cy="1545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 dirty="0">
                  <a:solidFill>
                    <a:srgbClr val="17161C"/>
                  </a:solidFill>
                  <a:latin typeface="Aileron Heavy"/>
                </a:rPr>
                <a:t>Problem Factors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29048"/>
              <a:ext cx="14382726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17161C"/>
                  </a:solidFill>
                  <a:latin typeface="Roboto"/>
                </a:rPr>
                <a:t>Which teacher wants to grade so many answer sheets?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699" y="4177887"/>
            <a:ext cx="10801334" cy="5204443"/>
            <a:chOff x="-2" y="0"/>
            <a:chExt cx="14401777" cy="693925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4382726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Problem 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49" y="1087049"/>
              <a:ext cx="14382726" cy="1149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US" sz="2800" dirty="0"/>
                <a:t>Assessing students is time consuming and can be </a:t>
              </a:r>
            </a:p>
            <a:p>
              <a:pPr lvl="0"/>
              <a:r>
                <a:rPr lang="en-US" sz="2800" dirty="0"/>
                <a:t>financially heavy for such rural institutions.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49" y="2430673"/>
              <a:ext cx="14382726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Problem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2" y="4820355"/>
              <a:ext cx="14382726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Problem 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49" y="5790226"/>
              <a:ext cx="937895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spcBef>
                  <a:spcPts val="1600"/>
                </a:spcBef>
                <a:spcAft>
                  <a:spcPts val="1600"/>
                </a:spcAft>
              </a:pPr>
              <a:r>
                <a:rPr lang="en-US" sz="2800" dirty="0"/>
                <a:t>Lack of time and other resources for such rural scenarios makes it even more complex.</a:t>
              </a: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1202DAB4-1D64-4FEC-8A2B-CA470BEE0A61}"/>
                </a:ext>
              </a:extLst>
            </p:cNvPr>
            <p:cNvSpPr txBox="1"/>
            <p:nvPr/>
          </p:nvSpPr>
          <p:spPr>
            <a:xfrm>
              <a:off x="-2" y="3419708"/>
              <a:ext cx="10791455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spcBef>
                  <a:spcPts val="1600"/>
                </a:spcBef>
              </a:pPr>
              <a:r>
                <a:rPr lang="en-US" sz="2800" dirty="0"/>
                <a:t>No uniformness in correction as there aren’t much rules and regulations to be followed.</a:t>
              </a:r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A28AA4C-5715-4B59-ABB6-06A11710D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488190"/>
            <a:ext cx="5294545" cy="52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2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14163361" y="1378770"/>
            <a:ext cx="3095939" cy="287922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10800000">
            <a:off x="16078110" y="1028700"/>
            <a:ext cx="700140" cy="700140"/>
            <a:chOff x="1371600" y="6705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14163361" y="4774804"/>
            <a:ext cx="3095939" cy="28792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765055" y="6907444"/>
            <a:ext cx="1892551" cy="337955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35970" y="550465"/>
            <a:ext cx="10787045" cy="1733096"/>
            <a:chOff x="-256973" y="-637647"/>
            <a:chExt cx="14382726" cy="2310795"/>
          </a:xfrm>
        </p:grpSpPr>
        <p:sp>
          <p:nvSpPr>
            <p:cNvPr id="8" name="TextBox 8"/>
            <p:cNvSpPr txBox="1"/>
            <p:nvPr/>
          </p:nvSpPr>
          <p:spPr>
            <a:xfrm>
              <a:off x="-256973" y="-637647"/>
              <a:ext cx="14382726" cy="1545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 dirty="0">
                  <a:solidFill>
                    <a:srgbClr val="17161C"/>
                  </a:solidFill>
                  <a:latin typeface="Aileron Heavy"/>
                </a:rPr>
                <a:t>Approach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256973" y="1098632"/>
              <a:ext cx="14382726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sz="2800" dirty="0"/>
                <a:t>Our solution is simple and requires zero custom hardware.</a:t>
              </a:r>
            </a:p>
          </p:txBody>
        </p: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466E2E57-5967-470C-98F9-C322501BC93D}"/>
              </a:ext>
            </a:extLst>
          </p:cNvPr>
          <p:cNvGrpSpPr/>
          <p:nvPr/>
        </p:nvGrpSpPr>
        <p:grpSpPr>
          <a:xfrm>
            <a:off x="835970" y="2624229"/>
            <a:ext cx="1173011" cy="1173011"/>
            <a:chOff x="0" y="0"/>
            <a:chExt cx="1564015" cy="1564015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D6788EC4-1030-4190-ABB5-BF3C2D3DBE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5F19A474-71E2-49A5-B365-F75DAA197F69}"/>
                  </a:ext>
                </a:extLst>
              </p:cNvPr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B914D50-6EF6-4D0F-AA5D-ABD71B4F8EAE}"/>
                </a:ext>
              </a:extLst>
            </p:cNvPr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 dirty="0">
                  <a:solidFill>
                    <a:srgbClr val="F7F4FA"/>
                  </a:solidFill>
                  <a:latin typeface="Aileron Heavy"/>
                </a:rPr>
                <a:t>1</a:t>
              </a:r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BB4ACC0C-8CF7-4D15-BA1D-FE4BCD23DB2E}"/>
              </a:ext>
            </a:extLst>
          </p:cNvPr>
          <p:cNvGrpSpPr/>
          <p:nvPr/>
        </p:nvGrpSpPr>
        <p:grpSpPr>
          <a:xfrm>
            <a:off x="835970" y="4556994"/>
            <a:ext cx="1173011" cy="1173011"/>
            <a:chOff x="0" y="0"/>
            <a:chExt cx="1564015" cy="1564015"/>
          </a:xfrm>
        </p:grpSpPr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C9274AC2-BFF6-4F59-B5A4-1F1BF27E5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5D0F9152-DFE9-4BC1-B8FD-F9FFEF25BFC6}"/>
                  </a:ext>
                </a:extLst>
              </p:cNvPr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0993B3E1-30B4-491A-96DD-945AED09F295}"/>
                </a:ext>
              </a:extLst>
            </p:cNvPr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F7F4FA"/>
                  </a:solidFill>
                  <a:latin typeface="Aileron Heavy"/>
                </a:rPr>
                <a:t>2</a:t>
              </a:r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85C3282B-873C-4042-8D24-DA463B20A0C4}"/>
              </a:ext>
            </a:extLst>
          </p:cNvPr>
          <p:cNvGrpSpPr/>
          <p:nvPr/>
        </p:nvGrpSpPr>
        <p:grpSpPr>
          <a:xfrm>
            <a:off x="835970" y="6489759"/>
            <a:ext cx="1173011" cy="1173011"/>
            <a:chOff x="0" y="0"/>
            <a:chExt cx="1564015" cy="1564015"/>
          </a:xfrm>
        </p:grpSpPr>
        <p:grpSp>
          <p:nvGrpSpPr>
            <p:cNvPr id="28" name="Group 12">
              <a:extLst>
                <a:ext uri="{FF2B5EF4-FFF2-40B4-BE49-F238E27FC236}">
                  <a16:creationId xmlns:a16="http://schemas.microsoft.com/office/drawing/2014/main" id="{6641A0C5-EF1E-4DD9-B216-3ADF1AAEAE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B88B0080-1985-4BC3-AB75-0D45EED514EF}"/>
                  </a:ext>
                </a:extLst>
              </p:cNvPr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CBAC958D-42FE-43B3-B15D-A7C3A3C7A613}"/>
                </a:ext>
              </a:extLst>
            </p:cNvPr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F7F4FA"/>
                  </a:solidFill>
                  <a:latin typeface="Aileron Heavy"/>
                </a:rPr>
                <a:t>3</a:t>
              </a:r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75B074DE-2B4D-425E-8CDA-4692263400BC}"/>
              </a:ext>
            </a:extLst>
          </p:cNvPr>
          <p:cNvGrpSpPr/>
          <p:nvPr/>
        </p:nvGrpSpPr>
        <p:grpSpPr>
          <a:xfrm>
            <a:off x="835970" y="8422523"/>
            <a:ext cx="1173011" cy="1173011"/>
            <a:chOff x="0" y="0"/>
            <a:chExt cx="1564015" cy="1564015"/>
          </a:xfrm>
        </p:grpSpPr>
        <p:grpSp>
          <p:nvGrpSpPr>
            <p:cNvPr id="32" name="Group 16">
              <a:extLst>
                <a:ext uri="{FF2B5EF4-FFF2-40B4-BE49-F238E27FC236}">
                  <a16:creationId xmlns:a16="http://schemas.microsoft.com/office/drawing/2014/main" id="{C7007BAB-5E04-401B-B872-0C14F15787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564015" cy="1564015"/>
              <a:chOff x="1371600" y="6705600"/>
              <a:chExt cx="10972800" cy="10972800"/>
            </a:xfrm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E22756F3-77A8-40C9-9719-5C9639BCCA12}"/>
                  </a:ext>
                </a:extLst>
              </p:cNvPr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9F2B18C9-4445-4117-90A6-F65AEBE69DCC}"/>
                </a:ext>
              </a:extLst>
            </p:cNvPr>
            <p:cNvSpPr txBox="1"/>
            <p:nvPr/>
          </p:nvSpPr>
          <p:spPr>
            <a:xfrm>
              <a:off x="333219" y="388736"/>
              <a:ext cx="897577" cy="77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en-US" sz="3799">
                  <a:solidFill>
                    <a:srgbClr val="F7F4FA"/>
                  </a:solidFill>
                  <a:latin typeface="Aileron Heavy"/>
                </a:rPr>
                <a:t>4</a:t>
              </a:r>
            </a:p>
          </p:txBody>
        </p: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379F7DDD-BECA-4D73-9872-7E722D0EDE40}"/>
              </a:ext>
            </a:extLst>
          </p:cNvPr>
          <p:cNvGrpSpPr/>
          <p:nvPr/>
        </p:nvGrpSpPr>
        <p:grpSpPr>
          <a:xfrm>
            <a:off x="2260775" y="2834932"/>
            <a:ext cx="10348566" cy="6702261"/>
            <a:chOff x="-79077" y="47550"/>
            <a:chExt cx="8184506" cy="7664136"/>
          </a:xfrm>
        </p:grpSpPr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68FA542-EF9A-4D48-9175-8EA64A058E58}"/>
                </a:ext>
              </a:extLst>
            </p:cNvPr>
            <p:cNvSpPr txBox="1"/>
            <p:nvPr/>
          </p:nvSpPr>
          <p:spPr>
            <a:xfrm>
              <a:off x="-3767" y="4560293"/>
              <a:ext cx="7374129" cy="31513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en-US" sz="2800" dirty="0"/>
                <a:t>This aims at a more acceptable and faster assessment.</a:t>
              </a:r>
            </a:p>
            <a:p>
              <a:pPr lvl="0">
                <a:spcBef>
                  <a:spcPts val="1600"/>
                </a:spcBef>
              </a:pPr>
              <a:endParaRPr lang="en-US" sz="2800" dirty="0"/>
            </a:p>
            <a:p>
              <a:pPr lvl="0">
                <a:spcBef>
                  <a:spcPts val="1600"/>
                </a:spcBef>
              </a:pPr>
              <a:endParaRPr lang="en-US" sz="2800" dirty="0"/>
            </a:p>
            <a:p>
              <a:pPr lvl="0">
                <a:spcBef>
                  <a:spcPts val="1600"/>
                </a:spcBef>
              </a:pPr>
              <a:r>
                <a:rPr lang="en-US" sz="2800" dirty="0"/>
                <a:t>More involvement of parents with their child’s progress.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endParaRPr lang="en-US" sz="2500" dirty="0">
                <a:latin typeface="Roboto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8306F444-CEA6-40B9-8344-B9F4D63DE0B9}"/>
                </a:ext>
              </a:extLst>
            </p:cNvPr>
            <p:cNvSpPr txBox="1"/>
            <p:nvPr/>
          </p:nvSpPr>
          <p:spPr>
            <a:xfrm>
              <a:off x="-79077" y="2166339"/>
              <a:ext cx="8184506" cy="1488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spcBef>
                  <a:spcPts val="1600"/>
                </a:spcBef>
              </a:pPr>
              <a:r>
                <a:rPr lang="en-US" sz="2800" dirty="0"/>
                <a:t>The score generated is then stored in spreadsheets for personal use and mechanized to dispatch through SMS.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endParaRPr lang="en-US" sz="2500" dirty="0">
                <a:latin typeface="Roboto"/>
              </a:endParaRPr>
            </a:p>
          </p:txBody>
        </p:sp>
        <p:sp>
          <p:nvSpPr>
            <p:cNvPr id="38" name="TextBox 14">
              <a:extLst>
                <a:ext uri="{FF2B5EF4-FFF2-40B4-BE49-F238E27FC236}">
                  <a16:creationId xmlns:a16="http://schemas.microsoft.com/office/drawing/2014/main" id="{E73CAA52-A59B-4920-9421-1C04CC394427}"/>
                </a:ext>
              </a:extLst>
            </p:cNvPr>
            <p:cNvSpPr txBox="1"/>
            <p:nvPr/>
          </p:nvSpPr>
          <p:spPr>
            <a:xfrm>
              <a:off x="-79077" y="47550"/>
              <a:ext cx="8184506" cy="1488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spcBef>
                  <a:spcPts val="1600"/>
                </a:spcBef>
              </a:pPr>
              <a:r>
                <a:rPr lang="en-US" sz="2800" dirty="0"/>
                <a:t>An application which runs on your phone and uses OCR and image recognition to automatically assess answer papers. </a:t>
              </a:r>
            </a:p>
            <a:p>
              <a:pPr>
                <a:lnSpc>
                  <a:spcPts val="3500"/>
                </a:lnSpc>
                <a:spcBef>
                  <a:spcPct val="0"/>
                </a:spcBef>
              </a:pPr>
              <a:endParaRPr lang="en-US" sz="2500" dirty="0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03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02191" y="1028700"/>
            <a:ext cx="257109" cy="3766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5400000">
            <a:off x="8356586" y="5334258"/>
            <a:ext cx="3465840" cy="3465840"/>
            <a:chOff x="0" y="0"/>
            <a:chExt cx="14400530" cy="14400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508347" y="1870648"/>
            <a:ext cx="3314079" cy="30820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528998" y="5316220"/>
            <a:ext cx="3314079" cy="3082093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 rot="5400000">
            <a:off x="12680838" y="1486902"/>
            <a:ext cx="3465840" cy="3465840"/>
            <a:chOff x="0" y="0"/>
            <a:chExt cx="14400530" cy="144005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28700"/>
            <a:ext cx="6384498" cy="362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 dirty="0">
                <a:solidFill>
                  <a:srgbClr val="17161C"/>
                </a:solidFill>
                <a:latin typeface="Aileron Heavy"/>
              </a:rPr>
              <a:t>What would the student need?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11184" y="5334259"/>
            <a:ext cx="5825181" cy="3983337"/>
            <a:chOff x="0" y="0"/>
            <a:chExt cx="7766909" cy="621539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7766909" cy="1243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Pen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56713"/>
              <a:ext cx="7766909" cy="211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7161C"/>
                  </a:solidFill>
                  <a:latin typeface="Roboto"/>
                </a:rPr>
                <a:t>A pen would be preferable than a pencil for the OCR.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  <a:endParaRPr lang="en-US" sz="2600" dirty="0">
                <a:solidFill>
                  <a:srgbClr val="17161C"/>
                </a:solidFill>
                <a:latin typeface="Roboto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567984"/>
              <a:ext cx="7766909" cy="1243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Paper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824699"/>
              <a:ext cx="7766909" cy="1390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7161C"/>
                  </a:solidFill>
                  <a:latin typeface="Roboto"/>
                </a:rPr>
                <a:t>Don’t expect these students to have electronic devices, will you?</a:t>
              </a:r>
            </a:p>
          </p:txBody>
        </p:sp>
      </p:grpSp>
      <p:pic>
        <p:nvPicPr>
          <p:cNvPr id="17" name="Picture 1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3E76DB4-AE0A-4487-B180-7ADE08775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1" b="97253" l="10000" r="90000">
                        <a14:foregroundMark x1="39749" y1="48352" x2="44762" y2="53846"/>
                        <a14:foregroundMark x1="37744" y1="46154" x2="39749" y2="48352"/>
                        <a14:foregroundMark x1="35238" y1="43407" x2="37744" y2="46154"/>
                        <a14:foregroundMark x1="37071" y1="48352" x2="34762" y2="46703"/>
                        <a14:foregroundMark x1="44762" y1="53846" x2="37071" y2="48352"/>
                        <a14:foregroundMark x1="82460" y1="54396" x2="82857" y2="56044"/>
                        <a14:foregroundMark x1="79004" y1="40037" x2="82460" y2="54396"/>
                        <a14:foregroundMark x1="82128" y1="54396" x2="76161" y2="40900"/>
                        <a14:foregroundMark x1="82857" y1="56044" x2="82128" y2="54396"/>
                        <a14:foregroundMark x1="69048" y1="55495" x2="69048" y2="55495"/>
                        <a14:foregroundMark x1="48571" y1="74725" x2="48571" y2="74725"/>
                        <a14:foregroundMark x1="48571" y1="60440" x2="48571" y2="60440"/>
                        <a14:foregroundMark x1="44762" y1="93956" x2="44762" y2="93956"/>
                        <a14:foregroundMark x1="61905" y1="95604" x2="61905" y2="95604"/>
                        <a14:foregroundMark x1="62857" y1="95604" x2="62857" y2="95604"/>
                        <a14:foregroundMark x1="62857" y1="95604" x2="62857" y2="95604"/>
                        <a14:foregroundMark x1="57143" y1="82418" x2="60000" y2="97253"/>
                        <a14:foregroundMark x1="60000" y1="97253" x2="62857" y2="95055"/>
                        <a14:foregroundMark x1="62857" y1="94505" x2="62857" y2="94505"/>
                        <a14:backgroundMark x1="40476" y1="46154" x2="40476" y2="46154"/>
                        <a14:backgroundMark x1="42381" y1="48352" x2="42381" y2="48352"/>
                        <a14:backgroundMark x1="40000" y1="48352" x2="40000" y2="48352"/>
                        <a14:backgroundMark x1="71905" y1="31319" x2="71905" y2="31319"/>
                        <a14:backgroundMark x1="82857" y1="54396" x2="82857" y2="54396"/>
                        <a14:backgroundMark x1="82857" y1="56593" x2="82857" y2="66484"/>
                        <a14:backgroundMark x1="70000" y1="27473" x2="73333" y2="41758"/>
                        <a14:backgroundMark x1="73333" y1="41758" x2="71905" y2="31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71" y="2917283"/>
            <a:ext cx="3999047" cy="34658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743502" y="825081"/>
            <a:ext cx="1892551" cy="3379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920342" y="1137058"/>
            <a:ext cx="3095939" cy="28792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4321641" y="1137058"/>
            <a:ext cx="3095939" cy="2879223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 rot="-5400000">
            <a:off x="6902785" y="1427662"/>
            <a:ext cx="700140" cy="700140"/>
            <a:chOff x="1371600" y="6705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9144000" y="0"/>
            <a:ext cx="9144000" cy="10294344"/>
          </a:xfrm>
          <a:prstGeom prst="rect">
            <a:avLst/>
          </a:prstGeom>
          <a:solidFill>
            <a:srgbClr val="F7F4FA"/>
          </a:solidFill>
        </p:spPr>
      </p:sp>
      <p:grpSp>
        <p:nvGrpSpPr>
          <p:cNvPr id="8" name="Group 8"/>
          <p:cNvGrpSpPr/>
          <p:nvPr/>
        </p:nvGrpSpPr>
        <p:grpSpPr>
          <a:xfrm>
            <a:off x="1027053" y="5303427"/>
            <a:ext cx="6574224" cy="3489149"/>
            <a:chOff x="0" y="0"/>
            <a:chExt cx="8765632" cy="7791169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765632" cy="941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F7F4FA"/>
                  </a:solidFill>
                  <a:latin typeface="Aileron Heavy"/>
                </a:rPr>
                <a:t>Birth of S2K Grader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08337"/>
              <a:ext cx="8765632" cy="5082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F7F4FA"/>
                  </a:solidFill>
                  <a:latin typeface="Roboto"/>
                </a:rPr>
                <a:t>A simple android application to scan MCQ based answer sheets, extract question and answer pair; automated comparison with answer key and the result is then stored and send offline.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002191" y="8881635"/>
            <a:ext cx="257109" cy="37666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022430" y="2523028"/>
            <a:ext cx="1113757" cy="1113757"/>
            <a:chOff x="0" y="0"/>
            <a:chExt cx="1485009" cy="1485009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485009" cy="1485009"/>
              <a:chOff x="1371600" y="6705600"/>
              <a:chExt cx="10972800" cy="1097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16387" y="352056"/>
              <a:ext cx="852236" cy="771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1"/>
                </a:lnSpc>
              </a:pPr>
              <a:r>
                <a:rPr lang="en-US" sz="3801">
                  <a:solidFill>
                    <a:srgbClr val="F7F4FA"/>
                  </a:solidFill>
                  <a:latin typeface="Aileron Heavy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22430" y="4586622"/>
            <a:ext cx="1113757" cy="1113757"/>
            <a:chOff x="0" y="0"/>
            <a:chExt cx="1485009" cy="1485009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1485009" cy="1485009"/>
              <a:chOff x="1371600" y="6705600"/>
              <a:chExt cx="10972800" cy="1097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316387" y="352056"/>
              <a:ext cx="852236" cy="771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1"/>
                </a:lnSpc>
              </a:pPr>
              <a:r>
                <a:rPr lang="en-US" sz="3801">
                  <a:solidFill>
                    <a:srgbClr val="F7F4FA"/>
                  </a:solidFill>
                  <a:latin typeface="Aileron Heavy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22430" y="6613577"/>
            <a:ext cx="1113757" cy="1113757"/>
            <a:chOff x="0" y="0"/>
            <a:chExt cx="1485009" cy="1485009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1485009" cy="1485009"/>
              <a:chOff x="1371600" y="6705600"/>
              <a:chExt cx="10972800" cy="1097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2255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316387" y="352056"/>
              <a:ext cx="852236" cy="771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1"/>
                </a:lnSpc>
              </a:pPr>
              <a:r>
                <a:rPr lang="en-US" sz="3801">
                  <a:solidFill>
                    <a:srgbClr val="F7F4FA"/>
                  </a:solidFill>
                  <a:latin typeface="Aileron Heavy"/>
                </a:rPr>
                <a:t>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79742" y="2562238"/>
            <a:ext cx="3503258" cy="1482576"/>
            <a:chOff x="0" y="0"/>
            <a:chExt cx="4180344" cy="197676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4180344" cy="701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 dirty="0">
                  <a:solidFill>
                    <a:srgbClr val="17161C"/>
                  </a:solidFill>
                  <a:latin typeface="Aileron Heavy"/>
                </a:rPr>
                <a:t>Step 1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22605"/>
              <a:ext cx="4180344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7161C"/>
                  </a:solidFill>
                  <a:latin typeface="Roboto"/>
                </a:rPr>
                <a:t>Scan the answer sheet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79742" y="4625831"/>
            <a:ext cx="3884258" cy="1482576"/>
            <a:chOff x="0" y="0"/>
            <a:chExt cx="4180344" cy="197676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0"/>
              <a:ext cx="4180344" cy="701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17161C"/>
                  </a:solidFill>
                  <a:latin typeface="Aileron Heavy"/>
                </a:rPr>
                <a:t>Step 2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822605"/>
              <a:ext cx="4180344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7161C"/>
                  </a:solidFill>
                  <a:latin typeface="Roboto"/>
                </a:rPr>
                <a:t>Gets graded automatically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79742" y="6689425"/>
            <a:ext cx="3135258" cy="1035337"/>
            <a:chOff x="0" y="0"/>
            <a:chExt cx="4180344" cy="138044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0"/>
              <a:ext cx="4180344" cy="701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17161C"/>
                  </a:solidFill>
                  <a:latin typeface="Aileron Heavy"/>
                </a:rPr>
                <a:t>Step 3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822605"/>
              <a:ext cx="4180344" cy="557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17161C"/>
                  </a:solidFill>
                  <a:latin typeface="Roboto"/>
                </a:rPr>
                <a:t>View and send results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14163361" y="1378770"/>
            <a:ext cx="3095939" cy="287922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10800000">
            <a:off x="16078110" y="1028700"/>
            <a:ext cx="700140" cy="700140"/>
            <a:chOff x="1371600" y="6705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14163361" y="4774804"/>
            <a:ext cx="3095939" cy="28792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65055" y="6907444"/>
            <a:ext cx="1892551" cy="3379556"/>
          </a:xfrm>
          <a:prstGeom prst="rect">
            <a:avLst/>
          </a:prstGeom>
        </p:spPr>
      </p:pic>
      <p:pic>
        <p:nvPicPr>
          <p:cNvPr id="20" name="Google Shape;173;p18">
            <a:extLst>
              <a:ext uri="{FF2B5EF4-FFF2-40B4-BE49-F238E27FC236}">
                <a16:creationId xmlns:a16="http://schemas.microsoft.com/office/drawing/2014/main" id="{C880FF54-BBE3-4B53-A310-3A1330CB03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97" y="1378770"/>
            <a:ext cx="13424332" cy="755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1672" y="-14288"/>
            <a:ext cx="11886120" cy="10287000"/>
          </a:xfrm>
          <a:prstGeom prst="rect">
            <a:avLst/>
          </a:prstGeom>
          <a:solidFill>
            <a:srgbClr val="F7F4F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9234696" y="4774804"/>
            <a:ext cx="3095939" cy="28792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10800000">
            <a:off x="9234696" y="1378770"/>
            <a:ext cx="3095939" cy="287922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564039"/>
            <a:ext cx="5644905" cy="7158409"/>
            <a:chOff x="0" y="0"/>
            <a:chExt cx="7526540" cy="954454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7526540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17161C"/>
                  </a:solidFill>
                  <a:latin typeface="Aileron Heavy"/>
                </a:rPr>
                <a:t>Solution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20216"/>
              <a:ext cx="7526540" cy="118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7161C"/>
                  </a:solidFill>
                  <a:latin typeface="Roboto"/>
                </a:rPr>
                <a:t>Providing students with multiple assessments and quizzes.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67985"/>
              <a:ext cx="7526540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17161C"/>
                  </a:solidFill>
                  <a:latin typeface="Aileron Heavy"/>
                </a:rPr>
                <a:t>Solution 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88200"/>
              <a:ext cx="7526540" cy="118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7161C"/>
                  </a:solidFill>
                  <a:latin typeface="Roboto"/>
                </a:rPr>
                <a:t>Automated grading makes work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7161C"/>
                  </a:solidFill>
                  <a:latin typeface="Roboto"/>
                </a:rPr>
                <a:t>for the teachers, a breeze.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135970"/>
              <a:ext cx="7526540" cy="1110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 dirty="0">
                  <a:solidFill>
                    <a:srgbClr val="17161C"/>
                  </a:solidFill>
                  <a:latin typeface="Aileron Heavy"/>
                </a:rPr>
                <a:t>Solution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356186"/>
              <a:ext cx="7526540" cy="118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7161C"/>
                  </a:solidFill>
                  <a:latin typeface="Roboto"/>
                </a:rPr>
                <a:t>Let their guardians know, because they don’t want to make them angry.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-10800000">
            <a:off x="11886120" y="0"/>
            <a:ext cx="6401880" cy="10287000"/>
          </a:xfrm>
          <a:prstGeom prst="rect">
            <a:avLst/>
          </a:prstGeom>
          <a:solidFill>
            <a:srgbClr val="2255FF"/>
          </a:solidFill>
        </p:spPr>
      </p:sp>
      <p:grpSp>
        <p:nvGrpSpPr>
          <p:cNvPr id="13" name="Group 13"/>
          <p:cNvGrpSpPr/>
          <p:nvPr/>
        </p:nvGrpSpPr>
        <p:grpSpPr>
          <a:xfrm>
            <a:off x="12947103" y="3313881"/>
            <a:ext cx="4279913" cy="3197062"/>
            <a:chOff x="0" y="0"/>
            <a:chExt cx="5706551" cy="426274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5706551" cy="3242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599"/>
                </a:lnSpc>
              </a:pPr>
              <a:r>
                <a:rPr lang="en-US" sz="7999">
                  <a:solidFill>
                    <a:srgbClr val="F7F4FA"/>
                  </a:solidFill>
                  <a:latin typeface="Aileron Heavy"/>
                </a:rPr>
                <a:t>The Utopia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689942"/>
              <a:ext cx="5706551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7F4FA"/>
                  </a:solidFill>
                  <a:latin typeface="Roboto"/>
                </a:rPr>
                <a:t>“The S2K Grader”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-10800000">
            <a:off x="8925011" y="1028700"/>
            <a:ext cx="700140" cy="700140"/>
            <a:chOff x="1371600" y="6705600"/>
            <a:chExt cx="10972800" cy="10972800"/>
          </a:xfrm>
        </p:grpSpPr>
        <p:sp>
          <p:nvSpPr>
            <p:cNvPr id="17" name="Freeform 17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93568" y="6914788"/>
            <a:ext cx="1892551" cy="3379556"/>
          </a:xfrm>
          <a:prstGeom prst="rect">
            <a:avLst/>
          </a:prstGeom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87038B78-B456-425B-A2E7-7A6409B6C4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37983" y="6855969"/>
            <a:ext cx="1121551" cy="933946"/>
          </a:xfrm>
          <a:prstGeom prst="rect">
            <a:avLst/>
          </a:prstGeom>
        </p:spPr>
      </p:pic>
      <p:pic>
        <p:nvPicPr>
          <p:cNvPr id="21" name="Picture 24">
            <a:extLst>
              <a:ext uri="{FF2B5EF4-FFF2-40B4-BE49-F238E27FC236}">
                <a16:creationId xmlns:a16="http://schemas.microsoft.com/office/drawing/2014/main" id="{ADB832B0-6EC9-4337-B148-511D6CAD9D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230929" y="4124642"/>
            <a:ext cx="1028605" cy="1063407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C2BC4C88-566E-4638-9FBF-FF0AD45BAC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392913" y="1510696"/>
            <a:ext cx="561383" cy="9384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9431057" cy="84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dirty="0">
                <a:solidFill>
                  <a:srgbClr val="F7F4FA"/>
                </a:solidFill>
                <a:latin typeface="Aileron Heavy"/>
              </a:rPr>
              <a:t>Tech Stack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1992" y="2638629"/>
            <a:ext cx="9431057" cy="57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F7F4FA"/>
                </a:solidFill>
                <a:latin typeface="Aileron Heavy"/>
              </a:rPr>
              <a:t>Android Studio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992" y="3361238"/>
            <a:ext cx="9431057" cy="422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7F4FA"/>
                </a:solidFill>
                <a:latin typeface="Roboto"/>
              </a:rPr>
              <a:t>Built an app which scans, extracts and delivers.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992" y="4524826"/>
            <a:ext cx="9431057" cy="57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F7F4FA"/>
                </a:solidFill>
                <a:latin typeface="Aileron Heavy"/>
              </a:rPr>
              <a:t>Firebase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1992" y="5247435"/>
            <a:ext cx="9431057" cy="42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7F4FA"/>
                </a:solidFill>
                <a:latin typeface="Roboto"/>
              </a:rPr>
              <a:t>Moving data from one place to another isn’t that easy.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1992" y="6411022"/>
            <a:ext cx="9431057" cy="57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F7F4FA"/>
                </a:solidFill>
                <a:latin typeface="Aileron Heavy"/>
              </a:rPr>
              <a:t>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1992" y="7133631"/>
            <a:ext cx="9431057" cy="42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7F4FA"/>
                </a:solidFill>
                <a:latin typeface="Roboto"/>
              </a:rPr>
              <a:t>Prove me wrong if there is a better programming language.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02191" y="8881635"/>
            <a:ext cx="257109" cy="3766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63361" y="4581239"/>
            <a:ext cx="3095939" cy="2879223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101746" y="7065688"/>
            <a:ext cx="700140" cy="700140"/>
            <a:chOff x="1371600" y="6705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16395449" y="0"/>
            <a:ext cx="1892551" cy="337955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63361" y="1241572"/>
            <a:ext cx="3095939" cy="2879223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BB09684-1C84-4FC7-B04A-B3B4CA461B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99" y="8107942"/>
            <a:ext cx="1335899" cy="1335899"/>
          </a:xfrm>
          <a:prstGeom prst="rect">
            <a:avLst/>
          </a:prstGeom>
        </p:spPr>
      </p:pic>
      <p:pic>
        <p:nvPicPr>
          <p:cNvPr id="19" name="Picture 18" descr="A picture containing seat, chair, drawing&#10;&#10;Description automatically generated">
            <a:extLst>
              <a:ext uri="{FF2B5EF4-FFF2-40B4-BE49-F238E27FC236}">
                <a16:creationId xmlns:a16="http://schemas.microsoft.com/office/drawing/2014/main" id="{006CA9AC-26A7-466A-8DE4-9625E95C94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471" y="6225433"/>
            <a:ext cx="1307467" cy="133245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3A185CF-D31C-46DE-91CD-7BE186B5FB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00" y="4112496"/>
            <a:ext cx="1568819" cy="1568819"/>
          </a:xfrm>
          <a:prstGeom prst="rect">
            <a:avLst/>
          </a:prstGeom>
        </p:spPr>
      </p:pic>
      <p:pic>
        <p:nvPicPr>
          <p:cNvPr id="23" name="Picture 2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17352E3F-88A5-4ED6-A9BE-0FE599C308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325" y="2411701"/>
            <a:ext cx="1371600" cy="1371600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E61D8C7F-5B96-4B03-A2EC-9BBA6A371201}"/>
              </a:ext>
            </a:extLst>
          </p:cNvPr>
          <p:cNvSpPr txBox="1"/>
          <p:nvPr/>
        </p:nvSpPr>
        <p:spPr>
          <a:xfrm>
            <a:off x="1007229" y="8301989"/>
            <a:ext cx="9431057" cy="57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F7F4FA"/>
                </a:solidFill>
                <a:latin typeface="Aileron Heavy"/>
              </a:rPr>
              <a:t>Twilio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BEA0A1A2-EE86-429C-B4B2-D792A643E589}"/>
              </a:ext>
            </a:extLst>
          </p:cNvPr>
          <p:cNvSpPr txBox="1"/>
          <p:nvPr/>
        </p:nvSpPr>
        <p:spPr>
          <a:xfrm>
            <a:off x="1007229" y="9027060"/>
            <a:ext cx="11108571" cy="416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7F4FA"/>
                </a:solidFill>
                <a:latin typeface="Roboto"/>
              </a:rPr>
              <a:t>The messages have proven to be delivered 99.999% of times, so watch out!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500</Words>
  <Application>Microsoft Office PowerPoint</Application>
  <PresentationFormat>Custom</PresentationFormat>
  <Paragraphs>107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Roboto</vt:lpstr>
      <vt:lpstr>Arial</vt:lpstr>
      <vt:lpstr>Aileron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Challenge Blue Gradient Technology Wide Presentation</dc:title>
  <dc:creator>Metallic82</dc:creator>
  <cp:lastModifiedBy>Kritanu Singh</cp:lastModifiedBy>
  <cp:revision>37</cp:revision>
  <dcterms:created xsi:type="dcterms:W3CDTF">2006-08-16T00:00:00Z</dcterms:created>
  <dcterms:modified xsi:type="dcterms:W3CDTF">2020-01-12T04:26:07Z</dcterms:modified>
  <dc:identifier>DADwXqVdoZk</dc:identifier>
</cp:coreProperties>
</file>